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123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754649-E165-4EA2-A245-7A1550FE971B}" type="doc">
      <dgm:prSet loTypeId="urn:microsoft.com/office/officeart/2005/8/layout/cycle5" loCatId="cycle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6BA0E28-7E39-4D0B-9DE8-6B8560790D6E}">
      <dgm:prSet/>
      <dgm:spPr/>
      <dgm:t>
        <a:bodyPr/>
        <a:lstStyle/>
        <a:p>
          <a:r>
            <a:rPr lang="en-US"/>
            <a:t>- Online learning platforms struggle to achieve high student satisfaction.</a:t>
          </a:r>
        </a:p>
      </dgm:t>
    </dgm:pt>
    <dgm:pt modelId="{B1A8A426-D423-4418-B0CE-9B195AF8901A}" type="parTrans" cxnId="{66EFD3B3-8397-43D7-8E33-07EDFECF2F63}">
      <dgm:prSet/>
      <dgm:spPr/>
      <dgm:t>
        <a:bodyPr/>
        <a:lstStyle/>
        <a:p>
          <a:endParaRPr lang="en-US"/>
        </a:p>
      </dgm:t>
    </dgm:pt>
    <dgm:pt modelId="{EFB39719-1BB5-4FA3-B5CB-989094958D7A}" type="sibTrans" cxnId="{66EFD3B3-8397-43D7-8E33-07EDFECF2F63}">
      <dgm:prSet/>
      <dgm:spPr/>
      <dgm:t>
        <a:bodyPr/>
        <a:lstStyle/>
        <a:p>
          <a:endParaRPr lang="en-US"/>
        </a:p>
      </dgm:t>
    </dgm:pt>
    <dgm:pt modelId="{AE2D4AEA-8012-4703-BD70-DB5B7093E284}">
      <dgm:prSet/>
      <dgm:spPr/>
      <dgm:t>
        <a:bodyPr/>
        <a:lstStyle/>
        <a:p>
          <a:r>
            <a:rPr lang="en-US"/>
            <a:t>- Satisfaction affects course completion, enrollment, and reputation.</a:t>
          </a:r>
        </a:p>
      </dgm:t>
    </dgm:pt>
    <dgm:pt modelId="{003A147D-1C1A-4AA8-BFDC-5C8AAE21DAC1}" type="parTrans" cxnId="{386CFA8B-E00F-4228-9ABB-62B0723ADBA3}">
      <dgm:prSet/>
      <dgm:spPr/>
      <dgm:t>
        <a:bodyPr/>
        <a:lstStyle/>
        <a:p>
          <a:endParaRPr lang="en-US"/>
        </a:p>
      </dgm:t>
    </dgm:pt>
    <dgm:pt modelId="{9755EF52-9FE3-4659-AB61-56DFCA4A190E}" type="sibTrans" cxnId="{386CFA8B-E00F-4228-9ABB-62B0723ADBA3}">
      <dgm:prSet/>
      <dgm:spPr/>
      <dgm:t>
        <a:bodyPr/>
        <a:lstStyle/>
        <a:p>
          <a:endParaRPr lang="en-US"/>
        </a:p>
      </dgm:t>
    </dgm:pt>
    <dgm:pt modelId="{3B63DFB6-31CB-4E2C-93B9-D5968160B9AF}">
      <dgm:prSet/>
      <dgm:spPr/>
      <dgm:t>
        <a:bodyPr/>
        <a:lstStyle/>
        <a:p>
          <a:r>
            <a:rPr lang="en-US"/>
            <a:t>- Understanding course difficulty and certificate type can help improve design.</a:t>
          </a:r>
        </a:p>
      </dgm:t>
    </dgm:pt>
    <dgm:pt modelId="{A415D700-32C7-4F50-B2B5-2D119F042DB8}" type="parTrans" cxnId="{58ED32BE-3CBB-4DF2-ABAE-B05011D8983C}">
      <dgm:prSet/>
      <dgm:spPr/>
      <dgm:t>
        <a:bodyPr/>
        <a:lstStyle/>
        <a:p>
          <a:endParaRPr lang="en-US"/>
        </a:p>
      </dgm:t>
    </dgm:pt>
    <dgm:pt modelId="{FD259EDE-4496-431E-86B7-999C5F966071}" type="sibTrans" cxnId="{58ED32BE-3CBB-4DF2-ABAE-B05011D8983C}">
      <dgm:prSet/>
      <dgm:spPr/>
      <dgm:t>
        <a:bodyPr/>
        <a:lstStyle/>
        <a:p>
          <a:endParaRPr lang="en-US"/>
        </a:p>
      </dgm:t>
    </dgm:pt>
    <dgm:pt modelId="{48FB6792-AB6E-4EE8-B0DE-7181A79EF79C}" type="pres">
      <dgm:prSet presAssocID="{DC754649-E165-4EA2-A245-7A1550FE971B}" presName="cycle" presStyleCnt="0">
        <dgm:presLayoutVars>
          <dgm:dir/>
          <dgm:resizeHandles val="exact"/>
        </dgm:presLayoutVars>
      </dgm:prSet>
      <dgm:spPr/>
    </dgm:pt>
    <dgm:pt modelId="{3CF7DA70-5FE5-4B80-B70C-7BBD327B58C6}" type="pres">
      <dgm:prSet presAssocID="{B6BA0E28-7E39-4D0B-9DE8-6B8560790D6E}" presName="node" presStyleLbl="node1" presStyleIdx="0" presStyleCnt="3">
        <dgm:presLayoutVars>
          <dgm:bulletEnabled val="1"/>
        </dgm:presLayoutVars>
      </dgm:prSet>
      <dgm:spPr/>
    </dgm:pt>
    <dgm:pt modelId="{928AFED2-B471-45C3-AE3C-113A6AA9051E}" type="pres">
      <dgm:prSet presAssocID="{B6BA0E28-7E39-4D0B-9DE8-6B8560790D6E}" presName="spNode" presStyleCnt="0"/>
      <dgm:spPr/>
    </dgm:pt>
    <dgm:pt modelId="{F69BF8BA-407E-4761-B30A-24AEAABAF0CC}" type="pres">
      <dgm:prSet presAssocID="{EFB39719-1BB5-4FA3-B5CB-989094958D7A}" presName="sibTrans" presStyleLbl="sibTrans1D1" presStyleIdx="0" presStyleCnt="3"/>
      <dgm:spPr/>
    </dgm:pt>
    <dgm:pt modelId="{F5D00426-B776-45F5-88C2-781905A891C1}" type="pres">
      <dgm:prSet presAssocID="{AE2D4AEA-8012-4703-BD70-DB5B7093E284}" presName="node" presStyleLbl="node1" presStyleIdx="1" presStyleCnt="3">
        <dgm:presLayoutVars>
          <dgm:bulletEnabled val="1"/>
        </dgm:presLayoutVars>
      </dgm:prSet>
      <dgm:spPr/>
    </dgm:pt>
    <dgm:pt modelId="{33E11E75-C604-46C4-A707-02E1CCBF9BCF}" type="pres">
      <dgm:prSet presAssocID="{AE2D4AEA-8012-4703-BD70-DB5B7093E284}" presName="spNode" presStyleCnt="0"/>
      <dgm:spPr/>
    </dgm:pt>
    <dgm:pt modelId="{8C65A2A8-2E3C-4A96-92F6-BD1C430054AC}" type="pres">
      <dgm:prSet presAssocID="{9755EF52-9FE3-4659-AB61-56DFCA4A190E}" presName="sibTrans" presStyleLbl="sibTrans1D1" presStyleIdx="1" presStyleCnt="3"/>
      <dgm:spPr/>
    </dgm:pt>
    <dgm:pt modelId="{51575570-7C3C-40A0-9F10-5B38105A074C}" type="pres">
      <dgm:prSet presAssocID="{3B63DFB6-31CB-4E2C-93B9-D5968160B9AF}" presName="node" presStyleLbl="node1" presStyleIdx="2" presStyleCnt="3">
        <dgm:presLayoutVars>
          <dgm:bulletEnabled val="1"/>
        </dgm:presLayoutVars>
      </dgm:prSet>
      <dgm:spPr/>
    </dgm:pt>
    <dgm:pt modelId="{DF32A466-3E34-44FB-84D8-BCAFD30D8E35}" type="pres">
      <dgm:prSet presAssocID="{3B63DFB6-31CB-4E2C-93B9-D5968160B9AF}" presName="spNode" presStyleCnt="0"/>
      <dgm:spPr/>
    </dgm:pt>
    <dgm:pt modelId="{B86F0D9E-791E-4582-ABA9-4D93D5E8A510}" type="pres">
      <dgm:prSet presAssocID="{FD259EDE-4496-431E-86B7-999C5F966071}" presName="sibTrans" presStyleLbl="sibTrans1D1" presStyleIdx="2" presStyleCnt="3"/>
      <dgm:spPr/>
    </dgm:pt>
  </dgm:ptLst>
  <dgm:cxnLst>
    <dgm:cxn modelId="{C493693F-CA54-4884-AC1B-85C5CA3B94E3}" type="presOf" srcId="{EFB39719-1BB5-4FA3-B5CB-989094958D7A}" destId="{F69BF8BA-407E-4761-B30A-24AEAABAF0CC}" srcOrd="0" destOrd="0" presId="urn:microsoft.com/office/officeart/2005/8/layout/cycle5"/>
    <dgm:cxn modelId="{BDEFAB66-6584-40A1-83DA-1359D89B4950}" type="presOf" srcId="{DC754649-E165-4EA2-A245-7A1550FE971B}" destId="{48FB6792-AB6E-4EE8-B0DE-7181A79EF79C}" srcOrd="0" destOrd="0" presId="urn:microsoft.com/office/officeart/2005/8/layout/cycle5"/>
    <dgm:cxn modelId="{59D47C68-6F04-49A6-9C64-749EC910CCAA}" type="presOf" srcId="{B6BA0E28-7E39-4D0B-9DE8-6B8560790D6E}" destId="{3CF7DA70-5FE5-4B80-B70C-7BBD327B58C6}" srcOrd="0" destOrd="0" presId="urn:microsoft.com/office/officeart/2005/8/layout/cycle5"/>
    <dgm:cxn modelId="{7DC12E4C-AA97-4BC5-81D4-DA6F69E671A7}" type="presOf" srcId="{FD259EDE-4496-431E-86B7-999C5F966071}" destId="{B86F0D9E-791E-4582-ABA9-4D93D5E8A510}" srcOrd="0" destOrd="0" presId="urn:microsoft.com/office/officeart/2005/8/layout/cycle5"/>
    <dgm:cxn modelId="{9A128585-ECB3-4BDD-AC93-BA7907106A4C}" type="presOf" srcId="{9755EF52-9FE3-4659-AB61-56DFCA4A190E}" destId="{8C65A2A8-2E3C-4A96-92F6-BD1C430054AC}" srcOrd="0" destOrd="0" presId="urn:microsoft.com/office/officeart/2005/8/layout/cycle5"/>
    <dgm:cxn modelId="{386CFA8B-E00F-4228-9ABB-62B0723ADBA3}" srcId="{DC754649-E165-4EA2-A245-7A1550FE971B}" destId="{AE2D4AEA-8012-4703-BD70-DB5B7093E284}" srcOrd="1" destOrd="0" parTransId="{003A147D-1C1A-4AA8-BFDC-5C8AAE21DAC1}" sibTransId="{9755EF52-9FE3-4659-AB61-56DFCA4A190E}"/>
    <dgm:cxn modelId="{A1CFC69F-941F-4D77-ABBA-D8F43A104C1F}" type="presOf" srcId="{3B63DFB6-31CB-4E2C-93B9-D5968160B9AF}" destId="{51575570-7C3C-40A0-9F10-5B38105A074C}" srcOrd="0" destOrd="0" presId="urn:microsoft.com/office/officeart/2005/8/layout/cycle5"/>
    <dgm:cxn modelId="{66EFD3B3-8397-43D7-8E33-07EDFECF2F63}" srcId="{DC754649-E165-4EA2-A245-7A1550FE971B}" destId="{B6BA0E28-7E39-4D0B-9DE8-6B8560790D6E}" srcOrd="0" destOrd="0" parTransId="{B1A8A426-D423-4418-B0CE-9B195AF8901A}" sibTransId="{EFB39719-1BB5-4FA3-B5CB-989094958D7A}"/>
    <dgm:cxn modelId="{D98B0DB7-CBEF-4F95-900B-19B276407E46}" type="presOf" srcId="{AE2D4AEA-8012-4703-BD70-DB5B7093E284}" destId="{F5D00426-B776-45F5-88C2-781905A891C1}" srcOrd="0" destOrd="0" presId="urn:microsoft.com/office/officeart/2005/8/layout/cycle5"/>
    <dgm:cxn modelId="{58ED32BE-3CBB-4DF2-ABAE-B05011D8983C}" srcId="{DC754649-E165-4EA2-A245-7A1550FE971B}" destId="{3B63DFB6-31CB-4E2C-93B9-D5968160B9AF}" srcOrd="2" destOrd="0" parTransId="{A415D700-32C7-4F50-B2B5-2D119F042DB8}" sibTransId="{FD259EDE-4496-431E-86B7-999C5F966071}"/>
    <dgm:cxn modelId="{06CE8997-9352-4680-86EF-82756E3F4319}" type="presParOf" srcId="{48FB6792-AB6E-4EE8-B0DE-7181A79EF79C}" destId="{3CF7DA70-5FE5-4B80-B70C-7BBD327B58C6}" srcOrd="0" destOrd="0" presId="urn:microsoft.com/office/officeart/2005/8/layout/cycle5"/>
    <dgm:cxn modelId="{8C1C8A44-74F3-4036-9BEE-8EA5ED9C203A}" type="presParOf" srcId="{48FB6792-AB6E-4EE8-B0DE-7181A79EF79C}" destId="{928AFED2-B471-45C3-AE3C-113A6AA9051E}" srcOrd="1" destOrd="0" presId="urn:microsoft.com/office/officeart/2005/8/layout/cycle5"/>
    <dgm:cxn modelId="{AB9F432C-178D-491C-96B6-2C9D59591913}" type="presParOf" srcId="{48FB6792-AB6E-4EE8-B0DE-7181A79EF79C}" destId="{F69BF8BA-407E-4761-B30A-24AEAABAF0CC}" srcOrd="2" destOrd="0" presId="urn:microsoft.com/office/officeart/2005/8/layout/cycle5"/>
    <dgm:cxn modelId="{0908E567-5C2F-40DF-AA13-DBB6768AF6E1}" type="presParOf" srcId="{48FB6792-AB6E-4EE8-B0DE-7181A79EF79C}" destId="{F5D00426-B776-45F5-88C2-781905A891C1}" srcOrd="3" destOrd="0" presId="urn:microsoft.com/office/officeart/2005/8/layout/cycle5"/>
    <dgm:cxn modelId="{EB29747F-224F-496C-B971-FD01001534CB}" type="presParOf" srcId="{48FB6792-AB6E-4EE8-B0DE-7181A79EF79C}" destId="{33E11E75-C604-46C4-A707-02E1CCBF9BCF}" srcOrd="4" destOrd="0" presId="urn:microsoft.com/office/officeart/2005/8/layout/cycle5"/>
    <dgm:cxn modelId="{EAD7E598-2AB9-4CD9-8F04-7743880F425B}" type="presParOf" srcId="{48FB6792-AB6E-4EE8-B0DE-7181A79EF79C}" destId="{8C65A2A8-2E3C-4A96-92F6-BD1C430054AC}" srcOrd="5" destOrd="0" presId="urn:microsoft.com/office/officeart/2005/8/layout/cycle5"/>
    <dgm:cxn modelId="{5F707A1C-1B6B-4645-8F96-9D7B24E0F49C}" type="presParOf" srcId="{48FB6792-AB6E-4EE8-B0DE-7181A79EF79C}" destId="{51575570-7C3C-40A0-9F10-5B38105A074C}" srcOrd="6" destOrd="0" presId="urn:microsoft.com/office/officeart/2005/8/layout/cycle5"/>
    <dgm:cxn modelId="{378DA5AC-0F0B-4BB3-B18A-392FB6DCF6B1}" type="presParOf" srcId="{48FB6792-AB6E-4EE8-B0DE-7181A79EF79C}" destId="{DF32A466-3E34-44FB-84D8-BCAFD30D8E35}" srcOrd="7" destOrd="0" presId="urn:microsoft.com/office/officeart/2005/8/layout/cycle5"/>
    <dgm:cxn modelId="{FD1DEE5B-B6DC-4E35-9304-9D8CF6F8586A}" type="presParOf" srcId="{48FB6792-AB6E-4EE8-B0DE-7181A79EF79C}" destId="{B86F0D9E-791E-4582-ABA9-4D93D5E8A510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8A5C82-AAE4-4BD8-B3F7-2F9738D55C1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9FDFAE8-C14B-4A44-87F4-C7639E90A999}">
      <dgm:prSet/>
      <dgm:spPr/>
      <dgm:t>
        <a:bodyPr/>
        <a:lstStyle/>
        <a:p>
          <a:r>
            <a:rPr lang="en-US"/>
            <a:t>- Data from an online learning platform.</a:t>
          </a:r>
        </a:p>
      </dgm:t>
    </dgm:pt>
    <dgm:pt modelId="{72FCF7FF-9D47-4B83-9A65-600C4A202CA5}" type="parTrans" cxnId="{9C6CC951-24A4-4F60-B1FF-DDCE4168C770}">
      <dgm:prSet/>
      <dgm:spPr/>
      <dgm:t>
        <a:bodyPr/>
        <a:lstStyle/>
        <a:p>
          <a:endParaRPr lang="en-US"/>
        </a:p>
      </dgm:t>
    </dgm:pt>
    <dgm:pt modelId="{3729391D-5775-41E8-971F-469C814670F3}" type="sibTrans" cxnId="{9C6CC951-24A4-4F60-B1FF-DDCE4168C770}">
      <dgm:prSet/>
      <dgm:spPr/>
      <dgm:t>
        <a:bodyPr/>
        <a:lstStyle/>
        <a:p>
          <a:endParaRPr lang="en-US"/>
        </a:p>
      </dgm:t>
    </dgm:pt>
    <dgm:pt modelId="{1317E734-EB9A-436E-BA61-E329805C1C60}">
      <dgm:prSet/>
      <dgm:spPr/>
      <dgm:t>
        <a:bodyPr/>
        <a:lstStyle/>
        <a:p>
          <a:r>
            <a:rPr lang="en-US"/>
            <a:t>- Course Difficulty Levels: Advanced, Beginner, Intermediate, Mixed.</a:t>
          </a:r>
        </a:p>
      </dgm:t>
    </dgm:pt>
    <dgm:pt modelId="{1A46A623-AEFE-4120-B79F-C27E20A4E21A}" type="parTrans" cxnId="{1EDC522D-CCAF-496E-8253-3DC7F4828DB3}">
      <dgm:prSet/>
      <dgm:spPr/>
      <dgm:t>
        <a:bodyPr/>
        <a:lstStyle/>
        <a:p>
          <a:endParaRPr lang="en-US"/>
        </a:p>
      </dgm:t>
    </dgm:pt>
    <dgm:pt modelId="{785C8A38-56B4-4F3A-B6C5-28A5A948AFDC}" type="sibTrans" cxnId="{1EDC522D-CCAF-496E-8253-3DC7F4828DB3}">
      <dgm:prSet/>
      <dgm:spPr/>
      <dgm:t>
        <a:bodyPr/>
        <a:lstStyle/>
        <a:p>
          <a:endParaRPr lang="en-US"/>
        </a:p>
      </dgm:t>
    </dgm:pt>
    <dgm:pt modelId="{551A1922-5401-4C5C-AF84-E129B336C2C9}">
      <dgm:prSet/>
      <dgm:spPr/>
      <dgm:t>
        <a:bodyPr/>
        <a:lstStyle/>
        <a:p>
          <a:r>
            <a:rPr lang="en-US"/>
            <a:t>- Certificate Types: COURSE, PROFESSIONAL CERTIFICATE, SPECIALIZATION.</a:t>
          </a:r>
        </a:p>
      </dgm:t>
    </dgm:pt>
    <dgm:pt modelId="{BB6F15CD-DCD9-465D-9A28-0CABFEBE2A08}" type="parTrans" cxnId="{47331169-0108-472C-84BA-0F29848FC312}">
      <dgm:prSet/>
      <dgm:spPr/>
      <dgm:t>
        <a:bodyPr/>
        <a:lstStyle/>
        <a:p>
          <a:endParaRPr lang="en-US"/>
        </a:p>
      </dgm:t>
    </dgm:pt>
    <dgm:pt modelId="{49DAA6B4-D2C2-4BBE-B0F3-0AA88F00869D}" type="sibTrans" cxnId="{47331169-0108-472C-84BA-0F29848FC312}">
      <dgm:prSet/>
      <dgm:spPr/>
      <dgm:t>
        <a:bodyPr/>
        <a:lstStyle/>
        <a:p>
          <a:endParaRPr lang="en-US"/>
        </a:p>
      </dgm:t>
    </dgm:pt>
    <dgm:pt modelId="{38D2AC0A-A6B1-46FF-A98C-6D2528E3CE97}">
      <dgm:prSet/>
      <dgm:spPr/>
      <dgm:t>
        <a:bodyPr/>
        <a:lstStyle/>
        <a:p>
          <a:r>
            <a:rPr lang="en-US"/>
            <a:t>- Ratings are on a 1-5 scale.</a:t>
          </a:r>
        </a:p>
      </dgm:t>
    </dgm:pt>
    <dgm:pt modelId="{30C96CFB-A853-4671-AA43-1AAF18C45DAD}" type="parTrans" cxnId="{5EB09DED-C06B-48DC-A7ED-9522FBD33D39}">
      <dgm:prSet/>
      <dgm:spPr/>
      <dgm:t>
        <a:bodyPr/>
        <a:lstStyle/>
        <a:p>
          <a:endParaRPr lang="en-US"/>
        </a:p>
      </dgm:t>
    </dgm:pt>
    <dgm:pt modelId="{D73BD55D-0039-4C46-9DA8-89F8BB06C5AE}" type="sibTrans" cxnId="{5EB09DED-C06B-48DC-A7ED-9522FBD33D39}">
      <dgm:prSet/>
      <dgm:spPr/>
      <dgm:t>
        <a:bodyPr/>
        <a:lstStyle/>
        <a:p>
          <a:endParaRPr lang="en-US"/>
        </a:p>
      </dgm:t>
    </dgm:pt>
    <dgm:pt modelId="{DB7F50DC-97E9-4DDC-BD28-91773A8C5D8C}" type="pres">
      <dgm:prSet presAssocID="{C78A5C82-AAE4-4BD8-B3F7-2F9738D55C19}" presName="root" presStyleCnt="0">
        <dgm:presLayoutVars>
          <dgm:dir/>
          <dgm:resizeHandles val="exact"/>
        </dgm:presLayoutVars>
      </dgm:prSet>
      <dgm:spPr/>
    </dgm:pt>
    <dgm:pt modelId="{870573CD-57E4-4262-BE32-EAF840BCC7BD}" type="pres">
      <dgm:prSet presAssocID="{99FDFAE8-C14B-4A44-87F4-C7639E90A999}" presName="compNode" presStyleCnt="0"/>
      <dgm:spPr/>
    </dgm:pt>
    <dgm:pt modelId="{090AB8A8-0621-463D-BE07-6A7235B113C3}" type="pres">
      <dgm:prSet presAssocID="{99FDFAE8-C14B-4A44-87F4-C7639E90A99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99DE337-410E-42FB-B649-D40E5CA62FA0}" type="pres">
      <dgm:prSet presAssocID="{99FDFAE8-C14B-4A44-87F4-C7639E90A999}" presName="spaceRect" presStyleCnt="0"/>
      <dgm:spPr/>
    </dgm:pt>
    <dgm:pt modelId="{DCFD0FB3-07B4-4491-BEFB-059BE2919965}" type="pres">
      <dgm:prSet presAssocID="{99FDFAE8-C14B-4A44-87F4-C7639E90A999}" presName="textRect" presStyleLbl="revTx" presStyleIdx="0" presStyleCnt="4">
        <dgm:presLayoutVars>
          <dgm:chMax val="1"/>
          <dgm:chPref val="1"/>
        </dgm:presLayoutVars>
      </dgm:prSet>
      <dgm:spPr/>
    </dgm:pt>
    <dgm:pt modelId="{10F3905D-159C-4692-ACFC-EF152DBB116C}" type="pres">
      <dgm:prSet presAssocID="{3729391D-5775-41E8-971F-469C814670F3}" presName="sibTrans" presStyleCnt="0"/>
      <dgm:spPr/>
    </dgm:pt>
    <dgm:pt modelId="{80E7DD4D-6B37-444C-B1B6-2900E7FC013C}" type="pres">
      <dgm:prSet presAssocID="{1317E734-EB9A-436E-BA61-E329805C1C60}" presName="compNode" presStyleCnt="0"/>
      <dgm:spPr/>
    </dgm:pt>
    <dgm:pt modelId="{5AA47D7C-4B90-42CD-9923-835E6FD01728}" type="pres">
      <dgm:prSet presAssocID="{1317E734-EB9A-436E-BA61-E329805C1C6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DE23E0D1-E52D-403A-B862-0A99646F3D5A}" type="pres">
      <dgm:prSet presAssocID="{1317E734-EB9A-436E-BA61-E329805C1C60}" presName="spaceRect" presStyleCnt="0"/>
      <dgm:spPr/>
    </dgm:pt>
    <dgm:pt modelId="{C44E201F-5DB0-461E-9602-C9183E6E2CD8}" type="pres">
      <dgm:prSet presAssocID="{1317E734-EB9A-436E-BA61-E329805C1C60}" presName="textRect" presStyleLbl="revTx" presStyleIdx="1" presStyleCnt="4">
        <dgm:presLayoutVars>
          <dgm:chMax val="1"/>
          <dgm:chPref val="1"/>
        </dgm:presLayoutVars>
      </dgm:prSet>
      <dgm:spPr/>
    </dgm:pt>
    <dgm:pt modelId="{F963265E-F617-493F-8140-FF98C258645B}" type="pres">
      <dgm:prSet presAssocID="{785C8A38-56B4-4F3A-B6C5-28A5A948AFDC}" presName="sibTrans" presStyleCnt="0"/>
      <dgm:spPr/>
    </dgm:pt>
    <dgm:pt modelId="{7338967D-011B-4C37-BAFA-2D8A7FBAD92E}" type="pres">
      <dgm:prSet presAssocID="{551A1922-5401-4C5C-AF84-E129B336C2C9}" presName="compNode" presStyleCnt="0"/>
      <dgm:spPr/>
    </dgm:pt>
    <dgm:pt modelId="{C60B5EA6-F1A6-4549-86BB-A7A2A6B53A2B}" type="pres">
      <dgm:prSet presAssocID="{551A1922-5401-4C5C-AF84-E129B336C2C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"/>
        </a:ext>
      </dgm:extLst>
    </dgm:pt>
    <dgm:pt modelId="{6A9A4A27-2E89-480D-B1C1-AAFF0F33E73E}" type="pres">
      <dgm:prSet presAssocID="{551A1922-5401-4C5C-AF84-E129B336C2C9}" presName="spaceRect" presStyleCnt="0"/>
      <dgm:spPr/>
    </dgm:pt>
    <dgm:pt modelId="{6E5C20B0-5C48-4618-B78B-383EB4B69257}" type="pres">
      <dgm:prSet presAssocID="{551A1922-5401-4C5C-AF84-E129B336C2C9}" presName="textRect" presStyleLbl="revTx" presStyleIdx="2" presStyleCnt="4">
        <dgm:presLayoutVars>
          <dgm:chMax val="1"/>
          <dgm:chPref val="1"/>
        </dgm:presLayoutVars>
      </dgm:prSet>
      <dgm:spPr/>
    </dgm:pt>
    <dgm:pt modelId="{867C065C-70D5-4D7C-96F2-5B9CD360C6C7}" type="pres">
      <dgm:prSet presAssocID="{49DAA6B4-D2C2-4BBE-B0F3-0AA88F00869D}" presName="sibTrans" presStyleCnt="0"/>
      <dgm:spPr/>
    </dgm:pt>
    <dgm:pt modelId="{5B493114-53D8-4E33-B9BB-F8219EA2280A}" type="pres">
      <dgm:prSet presAssocID="{38D2AC0A-A6B1-46FF-A98C-6D2528E3CE97}" presName="compNode" presStyleCnt="0"/>
      <dgm:spPr/>
    </dgm:pt>
    <dgm:pt modelId="{57EE1995-0FA4-4E79-8CF3-35C72F2F8AC3}" type="pres">
      <dgm:prSet presAssocID="{38D2AC0A-A6B1-46FF-A98C-6D2528E3CE9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200BCB06-E3D9-4DFC-BA72-76A8923B59F7}" type="pres">
      <dgm:prSet presAssocID="{38D2AC0A-A6B1-46FF-A98C-6D2528E3CE97}" presName="spaceRect" presStyleCnt="0"/>
      <dgm:spPr/>
    </dgm:pt>
    <dgm:pt modelId="{705F6BD3-4E53-43A5-B3C1-CC1ECDBAF0B7}" type="pres">
      <dgm:prSet presAssocID="{38D2AC0A-A6B1-46FF-A98C-6D2528E3CE9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2287A15-6ED9-4C65-978A-8CD556AEBB64}" type="presOf" srcId="{99FDFAE8-C14B-4A44-87F4-C7639E90A999}" destId="{DCFD0FB3-07B4-4491-BEFB-059BE2919965}" srcOrd="0" destOrd="0" presId="urn:microsoft.com/office/officeart/2018/2/layout/IconLabelList"/>
    <dgm:cxn modelId="{1EDC522D-CCAF-496E-8253-3DC7F4828DB3}" srcId="{C78A5C82-AAE4-4BD8-B3F7-2F9738D55C19}" destId="{1317E734-EB9A-436E-BA61-E329805C1C60}" srcOrd="1" destOrd="0" parTransId="{1A46A623-AEFE-4120-B79F-C27E20A4E21A}" sibTransId="{785C8A38-56B4-4F3A-B6C5-28A5A948AFDC}"/>
    <dgm:cxn modelId="{47331169-0108-472C-84BA-0F29848FC312}" srcId="{C78A5C82-AAE4-4BD8-B3F7-2F9738D55C19}" destId="{551A1922-5401-4C5C-AF84-E129B336C2C9}" srcOrd="2" destOrd="0" parTransId="{BB6F15CD-DCD9-465D-9A28-0CABFEBE2A08}" sibTransId="{49DAA6B4-D2C2-4BBE-B0F3-0AA88F00869D}"/>
    <dgm:cxn modelId="{6A27FC4E-0DD5-462E-9704-89C383F2A8D5}" type="presOf" srcId="{C78A5C82-AAE4-4BD8-B3F7-2F9738D55C19}" destId="{DB7F50DC-97E9-4DDC-BD28-91773A8C5D8C}" srcOrd="0" destOrd="0" presId="urn:microsoft.com/office/officeart/2018/2/layout/IconLabelList"/>
    <dgm:cxn modelId="{9C6CC951-24A4-4F60-B1FF-DDCE4168C770}" srcId="{C78A5C82-AAE4-4BD8-B3F7-2F9738D55C19}" destId="{99FDFAE8-C14B-4A44-87F4-C7639E90A999}" srcOrd="0" destOrd="0" parTransId="{72FCF7FF-9D47-4B83-9A65-600C4A202CA5}" sibTransId="{3729391D-5775-41E8-971F-469C814670F3}"/>
    <dgm:cxn modelId="{53342781-9D06-42B5-A16F-A533A13D0B77}" type="presOf" srcId="{38D2AC0A-A6B1-46FF-A98C-6D2528E3CE97}" destId="{705F6BD3-4E53-43A5-B3C1-CC1ECDBAF0B7}" srcOrd="0" destOrd="0" presId="urn:microsoft.com/office/officeart/2018/2/layout/IconLabelList"/>
    <dgm:cxn modelId="{7C4C0B8E-C235-4BE9-BF55-E2BB2B64F266}" type="presOf" srcId="{551A1922-5401-4C5C-AF84-E129B336C2C9}" destId="{6E5C20B0-5C48-4618-B78B-383EB4B69257}" srcOrd="0" destOrd="0" presId="urn:microsoft.com/office/officeart/2018/2/layout/IconLabelList"/>
    <dgm:cxn modelId="{9F2A71B5-B369-47FD-81EB-224B835D416B}" type="presOf" srcId="{1317E734-EB9A-436E-BA61-E329805C1C60}" destId="{C44E201F-5DB0-461E-9602-C9183E6E2CD8}" srcOrd="0" destOrd="0" presId="urn:microsoft.com/office/officeart/2018/2/layout/IconLabelList"/>
    <dgm:cxn modelId="{5EB09DED-C06B-48DC-A7ED-9522FBD33D39}" srcId="{C78A5C82-AAE4-4BD8-B3F7-2F9738D55C19}" destId="{38D2AC0A-A6B1-46FF-A98C-6D2528E3CE97}" srcOrd="3" destOrd="0" parTransId="{30C96CFB-A853-4671-AA43-1AAF18C45DAD}" sibTransId="{D73BD55D-0039-4C46-9DA8-89F8BB06C5AE}"/>
    <dgm:cxn modelId="{B1E43AFE-0794-4348-A534-44DB288A3F8E}" type="presParOf" srcId="{DB7F50DC-97E9-4DDC-BD28-91773A8C5D8C}" destId="{870573CD-57E4-4262-BE32-EAF840BCC7BD}" srcOrd="0" destOrd="0" presId="urn:microsoft.com/office/officeart/2018/2/layout/IconLabelList"/>
    <dgm:cxn modelId="{B937A10B-B802-48F3-85A8-4A6ED8086410}" type="presParOf" srcId="{870573CD-57E4-4262-BE32-EAF840BCC7BD}" destId="{090AB8A8-0621-463D-BE07-6A7235B113C3}" srcOrd="0" destOrd="0" presId="urn:microsoft.com/office/officeart/2018/2/layout/IconLabelList"/>
    <dgm:cxn modelId="{BD7E1E4D-34CC-4769-8BCB-FFE7BA756F54}" type="presParOf" srcId="{870573CD-57E4-4262-BE32-EAF840BCC7BD}" destId="{899DE337-410E-42FB-B649-D40E5CA62FA0}" srcOrd="1" destOrd="0" presId="urn:microsoft.com/office/officeart/2018/2/layout/IconLabelList"/>
    <dgm:cxn modelId="{CE17F4C5-6A25-4A56-B582-03B25DA75B38}" type="presParOf" srcId="{870573CD-57E4-4262-BE32-EAF840BCC7BD}" destId="{DCFD0FB3-07B4-4491-BEFB-059BE2919965}" srcOrd="2" destOrd="0" presId="urn:microsoft.com/office/officeart/2018/2/layout/IconLabelList"/>
    <dgm:cxn modelId="{E67AE4D4-8A85-493A-B37F-E4426A8AFBF6}" type="presParOf" srcId="{DB7F50DC-97E9-4DDC-BD28-91773A8C5D8C}" destId="{10F3905D-159C-4692-ACFC-EF152DBB116C}" srcOrd="1" destOrd="0" presId="urn:microsoft.com/office/officeart/2018/2/layout/IconLabelList"/>
    <dgm:cxn modelId="{41F4C994-E964-4E00-AA2C-5B2B274595D0}" type="presParOf" srcId="{DB7F50DC-97E9-4DDC-BD28-91773A8C5D8C}" destId="{80E7DD4D-6B37-444C-B1B6-2900E7FC013C}" srcOrd="2" destOrd="0" presId="urn:microsoft.com/office/officeart/2018/2/layout/IconLabelList"/>
    <dgm:cxn modelId="{7805E0F4-DD2E-4EAB-977E-F4BCA83B1DED}" type="presParOf" srcId="{80E7DD4D-6B37-444C-B1B6-2900E7FC013C}" destId="{5AA47D7C-4B90-42CD-9923-835E6FD01728}" srcOrd="0" destOrd="0" presId="urn:microsoft.com/office/officeart/2018/2/layout/IconLabelList"/>
    <dgm:cxn modelId="{DA4D8B99-268A-4828-B8C3-EBA23AB90A3B}" type="presParOf" srcId="{80E7DD4D-6B37-444C-B1B6-2900E7FC013C}" destId="{DE23E0D1-E52D-403A-B862-0A99646F3D5A}" srcOrd="1" destOrd="0" presId="urn:microsoft.com/office/officeart/2018/2/layout/IconLabelList"/>
    <dgm:cxn modelId="{C95840A4-02E4-4727-B863-100FCEF1CA53}" type="presParOf" srcId="{80E7DD4D-6B37-444C-B1B6-2900E7FC013C}" destId="{C44E201F-5DB0-461E-9602-C9183E6E2CD8}" srcOrd="2" destOrd="0" presId="urn:microsoft.com/office/officeart/2018/2/layout/IconLabelList"/>
    <dgm:cxn modelId="{3B77A6F5-2242-4A73-ACD8-364125F226B0}" type="presParOf" srcId="{DB7F50DC-97E9-4DDC-BD28-91773A8C5D8C}" destId="{F963265E-F617-493F-8140-FF98C258645B}" srcOrd="3" destOrd="0" presId="urn:microsoft.com/office/officeart/2018/2/layout/IconLabelList"/>
    <dgm:cxn modelId="{01EF8465-658C-47C9-9AA9-D6FD81B57638}" type="presParOf" srcId="{DB7F50DC-97E9-4DDC-BD28-91773A8C5D8C}" destId="{7338967D-011B-4C37-BAFA-2D8A7FBAD92E}" srcOrd="4" destOrd="0" presId="urn:microsoft.com/office/officeart/2018/2/layout/IconLabelList"/>
    <dgm:cxn modelId="{DE9D3EA0-68A4-406A-813E-5A9329D7B635}" type="presParOf" srcId="{7338967D-011B-4C37-BAFA-2D8A7FBAD92E}" destId="{C60B5EA6-F1A6-4549-86BB-A7A2A6B53A2B}" srcOrd="0" destOrd="0" presId="urn:microsoft.com/office/officeart/2018/2/layout/IconLabelList"/>
    <dgm:cxn modelId="{C5A2F936-61E3-49E1-BCF4-56C786D8046E}" type="presParOf" srcId="{7338967D-011B-4C37-BAFA-2D8A7FBAD92E}" destId="{6A9A4A27-2E89-480D-B1C1-AAFF0F33E73E}" srcOrd="1" destOrd="0" presId="urn:microsoft.com/office/officeart/2018/2/layout/IconLabelList"/>
    <dgm:cxn modelId="{177A3351-C93F-4231-B15A-D58181C3E1C7}" type="presParOf" srcId="{7338967D-011B-4C37-BAFA-2D8A7FBAD92E}" destId="{6E5C20B0-5C48-4618-B78B-383EB4B69257}" srcOrd="2" destOrd="0" presId="urn:microsoft.com/office/officeart/2018/2/layout/IconLabelList"/>
    <dgm:cxn modelId="{11B2009B-24E7-4627-8EB0-A6D75C971983}" type="presParOf" srcId="{DB7F50DC-97E9-4DDC-BD28-91773A8C5D8C}" destId="{867C065C-70D5-4D7C-96F2-5B9CD360C6C7}" srcOrd="5" destOrd="0" presId="urn:microsoft.com/office/officeart/2018/2/layout/IconLabelList"/>
    <dgm:cxn modelId="{BA0F09AC-5848-489A-BCAA-1F3FBC19B5E7}" type="presParOf" srcId="{DB7F50DC-97E9-4DDC-BD28-91773A8C5D8C}" destId="{5B493114-53D8-4E33-B9BB-F8219EA2280A}" srcOrd="6" destOrd="0" presId="urn:microsoft.com/office/officeart/2018/2/layout/IconLabelList"/>
    <dgm:cxn modelId="{E2934F9F-5A52-4848-89EC-E64E7973D988}" type="presParOf" srcId="{5B493114-53D8-4E33-B9BB-F8219EA2280A}" destId="{57EE1995-0FA4-4E79-8CF3-35C72F2F8AC3}" srcOrd="0" destOrd="0" presId="urn:microsoft.com/office/officeart/2018/2/layout/IconLabelList"/>
    <dgm:cxn modelId="{BB171E34-A93E-4B63-969F-DC59C9482FB8}" type="presParOf" srcId="{5B493114-53D8-4E33-B9BB-F8219EA2280A}" destId="{200BCB06-E3D9-4DFC-BA72-76A8923B59F7}" srcOrd="1" destOrd="0" presId="urn:microsoft.com/office/officeart/2018/2/layout/IconLabelList"/>
    <dgm:cxn modelId="{2CAF31B3-8856-49EF-8787-209D39CA55F4}" type="presParOf" srcId="{5B493114-53D8-4E33-B9BB-F8219EA2280A}" destId="{705F6BD3-4E53-43A5-B3C1-CC1ECDBAF0B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88468D-FEF4-40B6-9B00-4B222A497459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0DE7A1E-D851-4853-89AF-1976C9003DD8}">
      <dgm:prSet/>
      <dgm:spPr/>
      <dgm:t>
        <a:bodyPr/>
        <a:lstStyle/>
        <a:p>
          <a:r>
            <a:rPr lang="en-US"/>
            <a:t>- Provide additional support for advanced courses.</a:t>
          </a:r>
        </a:p>
      </dgm:t>
    </dgm:pt>
    <dgm:pt modelId="{91330FBB-A247-49CA-8E84-498AA91090CD}" type="parTrans" cxnId="{EEB52FF3-A3FE-4F0D-9F88-AF3349E6D007}">
      <dgm:prSet/>
      <dgm:spPr/>
      <dgm:t>
        <a:bodyPr/>
        <a:lstStyle/>
        <a:p>
          <a:endParaRPr lang="en-US"/>
        </a:p>
      </dgm:t>
    </dgm:pt>
    <dgm:pt modelId="{1CA88CCA-DF41-4698-9938-F45EEA852AEE}" type="sibTrans" cxnId="{EEB52FF3-A3FE-4F0D-9F88-AF3349E6D00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8F25303-6D0D-4B05-865F-6D200606A206}">
      <dgm:prSet/>
      <dgm:spPr/>
      <dgm:t>
        <a:bodyPr/>
        <a:lstStyle/>
        <a:p>
          <a:r>
            <a:rPr lang="en-US"/>
            <a:t>- Improve engagement in specialization courses.</a:t>
          </a:r>
        </a:p>
      </dgm:t>
    </dgm:pt>
    <dgm:pt modelId="{D30E87BB-5506-45F2-91B6-E449BD026D8C}" type="parTrans" cxnId="{8480F5BB-94FF-4348-8B24-1AB29F0DBAF8}">
      <dgm:prSet/>
      <dgm:spPr/>
      <dgm:t>
        <a:bodyPr/>
        <a:lstStyle/>
        <a:p>
          <a:endParaRPr lang="en-US"/>
        </a:p>
      </dgm:t>
    </dgm:pt>
    <dgm:pt modelId="{818CF8CA-DFBD-4502-B8CB-9912BC39CF1D}" type="sibTrans" cxnId="{8480F5BB-94FF-4348-8B24-1AB29F0DBAF8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9D93443-D24C-4AB4-960F-708E3AE98DE2}">
      <dgm:prSet/>
      <dgm:spPr/>
      <dgm:t>
        <a:bodyPr/>
        <a:lstStyle/>
        <a:p>
          <a:r>
            <a:rPr lang="en-US"/>
            <a:t>- Conduct further studies, including demographic analysis.</a:t>
          </a:r>
        </a:p>
      </dgm:t>
    </dgm:pt>
    <dgm:pt modelId="{566F8962-AF57-4CB0-BC1E-A41BADB30DE7}" type="parTrans" cxnId="{8302F6A6-0732-476F-B1C9-FCBC792B93AC}">
      <dgm:prSet/>
      <dgm:spPr/>
      <dgm:t>
        <a:bodyPr/>
        <a:lstStyle/>
        <a:p>
          <a:endParaRPr lang="en-US"/>
        </a:p>
      </dgm:t>
    </dgm:pt>
    <dgm:pt modelId="{5DADF680-D3BF-462E-B06B-7848C0D9AF50}" type="sibTrans" cxnId="{8302F6A6-0732-476F-B1C9-FCBC792B93AC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FDB58C76-AF86-4143-853C-54BA5E2DC87B}" type="pres">
      <dgm:prSet presAssocID="{8F88468D-FEF4-40B6-9B00-4B222A497459}" presName="Name0" presStyleCnt="0">
        <dgm:presLayoutVars>
          <dgm:animLvl val="lvl"/>
          <dgm:resizeHandles val="exact"/>
        </dgm:presLayoutVars>
      </dgm:prSet>
      <dgm:spPr/>
    </dgm:pt>
    <dgm:pt modelId="{4C632730-86DF-4685-875B-D360E9A0D141}" type="pres">
      <dgm:prSet presAssocID="{40DE7A1E-D851-4853-89AF-1976C9003DD8}" presName="compositeNode" presStyleCnt="0">
        <dgm:presLayoutVars>
          <dgm:bulletEnabled val="1"/>
        </dgm:presLayoutVars>
      </dgm:prSet>
      <dgm:spPr/>
    </dgm:pt>
    <dgm:pt modelId="{251CCFE0-704F-4964-AD8A-C728AD26CF90}" type="pres">
      <dgm:prSet presAssocID="{40DE7A1E-D851-4853-89AF-1976C9003DD8}" presName="bgRect" presStyleLbl="bgAccFollowNode1" presStyleIdx="0" presStyleCnt="3"/>
      <dgm:spPr/>
    </dgm:pt>
    <dgm:pt modelId="{235383B7-BB61-4D3D-9E2F-2B85B714988B}" type="pres">
      <dgm:prSet presAssocID="{1CA88CCA-DF41-4698-9938-F45EEA852AEE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0F02B6A8-97F4-414F-9A17-858AC2B61B42}" type="pres">
      <dgm:prSet presAssocID="{40DE7A1E-D851-4853-89AF-1976C9003DD8}" presName="bottomLine" presStyleLbl="alignNode1" presStyleIdx="1" presStyleCnt="6">
        <dgm:presLayoutVars/>
      </dgm:prSet>
      <dgm:spPr/>
    </dgm:pt>
    <dgm:pt modelId="{FEE485AF-AB6C-4BC5-A442-0F3AB5423A94}" type="pres">
      <dgm:prSet presAssocID="{40DE7A1E-D851-4853-89AF-1976C9003DD8}" presName="nodeText" presStyleLbl="bgAccFollowNode1" presStyleIdx="0" presStyleCnt="3">
        <dgm:presLayoutVars>
          <dgm:bulletEnabled val="1"/>
        </dgm:presLayoutVars>
      </dgm:prSet>
      <dgm:spPr/>
    </dgm:pt>
    <dgm:pt modelId="{F2E1B410-AD67-4526-8C7F-462FDA957AB2}" type="pres">
      <dgm:prSet presAssocID="{1CA88CCA-DF41-4698-9938-F45EEA852AEE}" presName="sibTrans" presStyleCnt="0"/>
      <dgm:spPr/>
    </dgm:pt>
    <dgm:pt modelId="{174D7636-BBEA-4E64-B20C-E71CA1DC0F94}" type="pres">
      <dgm:prSet presAssocID="{98F25303-6D0D-4B05-865F-6D200606A206}" presName="compositeNode" presStyleCnt="0">
        <dgm:presLayoutVars>
          <dgm:bulletEnabled val="1"/>
        </dgm:presLayoutVars>
      </dgm:prSet>
      <dgm:spPr/>
    </dgm:pt>
    <dgm:pt modelId="{0C1FACF8-EF2F-469A-B6A4-DE0DE088B5E0}" type="pres">
      <dgm:prSet presAssocID="{98F25303-6D0D-4B05-865F-6D200606A206}" presName="bgRect" presStyleLbl="bgAccFollowNode1" presStyleIdx="1" presStyleCnt="3"/>
      <dgm:spPr/>
    </dgm:pt>
    <dgm:pt modelId="{58868FDB-D5F0-4921-9A20-8F7973851CAD}" type="pres">
      <dgm:prSet presAssocID="{818CF8CA-DFBD-4502-B8CB-9912BC39CF1D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2D1715B4-0E5A-4687-BED3-6301DDFF47B4}" type="pres">
      <dgm:prSet presAssocID="{98F25303-6D0D-4B05-865F-6D200606A206}" presName="bottomLine" presStyleLbl="alignNode1" presStyleIdx="3" presStyleCnt="6">
        <dgm:presLayoutVars/>
      </dgm:prSet>
      <dgm:spPr/>
    </dgm:pt>
    <dgm:pt modelId="{7E658D3A-EC57-4952-A548-79115BC5DAC1}" type="pres">
      <dgm:prSet presAssocID="{98F25303-6D0D-4B05-865F-6D200606A206}" presName="nodeText" presStyleLbl="bgAccFollowNode1" presStyleIdx="1" presStyleCnt="3">
        <dgm:presLayoutVars>
          <dgm:bulletEnabled val="1"/>
        </dgm:presLayoutVars>
      </dgm:prSet>
      <dgm:spPr/>
    </dgm:pt>
    <dgm:pt modelId="{54F3EADB-6F43-45B0-AFE8-917EB788AE7D}" type="pres">
      <dgm:prSet presAssocID="{818CF8CA-DFBD-4502-B8CB-9912BC39CF1D}" presName="sibTrans" presStyleCnt="0"/>
      <dgm:spPr/>
    </dgm:pt>
    <dgm:pt modelId="{3DD2F6F2-F5F7-4431-BC8C-958BA6C70990}" type="pres">
      <dgm:prSet presAssocID="{F9D93443-D24C-4AB4-960F-708E3AE98DE2}" presName="compositeNode" presStyleCnt="0">
        <dgm:presLayoutVars>
          <dgm:bulletEnabled val="1"/>
        </dgm:presLayoutVars>
      </dgm:prSet>
      <dgm:spPr/>
    </dgm:pt>
    <dgm:pt modelId="{54C29739-9A10-424B-AAF5-2DEFFFE9C097}" type="pres">
      <dgm:prSet presAssocID="{F9D93443-D24C-4AB4-960F-708E3AE98DE2}" presName="bgRect" presStyleLbl="bgAccFollowNode1" presStyleIdx="2" presStyleCnt="3"/>
      <dgm:spPr/>
    </dgm:pt>
    <dgm:pt modelId="{A17D976B-6B25-42C6-BF21-AEF9565E1AAB}" type="pres">
      <dgm:prSet presAssocID="{5DADF680-D3BF-462E-B06B-7848C0D9AF50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D35C2D93-F4CB-4955-B9B2-DF31DA419686}" type="pres">
      <dgm:prSet presAssocID="{F9D93443-D24C-4AB4-960F-708E3AE98DE2}" presName="bottomLine" presStyleLbl="alignNode1" presStyleIdx="5" presStyleCnt="6">
        <dgm:presLayoutVars/>
      </dgm:prSet>
      <dgm:spPr/>
    </dgm:pt>
    <dgm:pt modelId="{1FBB9526-679D-49BF-AAB3-5562B93EEA30}" type="pres">
      <dgm:prSet presAssocID="{F9D93443-D24C-4AB4-960F-708E3AE98DE2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C95C2F15-717C-44D8-ACE6-841C31F5973A}" type="presOf" srcId="{40DE7A1E-D851-4853-89AF-1976C9003DD8}" destId="{FEE485AF-AB6C-4BC5-A442-0F3AB5423A94}" srcOrd="1" destOrd="0" presId="urn:microsoft.com/office/officeart/2016/7/layout/BasicLinearProcessNumbered"/>
    <dgm:cxn modelId="{D096AE36-2F7C-44C0-BFA6-E7FAAAD42291}" type="presOf" srcId="{98F25303-6D0D-4B05-865F-6D200606A206}" destId="{0C1FACF8-EF2F-469A-B6A4-DE0DE088B5E0}" srcOrd="0" destOrd="0" presId="urn:microsoft.com/office/officeart/2016/7/layout/BasicLinearProcessNumbered"/>
    <dgm:cxn modelId="{8302F6A6-0732-476F-B1C9-FCBC792B93AC}" srcId="{8F88468D-FEF4-40B6-9B00-4B222A497459}" destId="{F9D93443-D24C-4AB4-960F-708E3AE98DE2}" srcOrd="2" destOrd="0" parTransId="{566F8962-AF57-4CB0-BC1E-A41BADB30DE7}" sibTransId="{5DADF680-D3BF-462E-B06B-7848C0D9AF50}"/>
    <dgm:cxn modelId="{8FDE43B2-DC50-4FE5-9429-D44E3808614D}" type="presOf" srcId="{F9D93443-D24C-4AB4-960F-708E3AE98DE2}" destId="{54C29739-9A10-424B-AAF5-2DEFFFE9C097}" srcOrd="0" destOrd="0" presId="urn:microsoft.com/office/officeart/2016/7/layout/BasicLinearProcessNumbered"/>
    <dgm:cxn modelId="{8F2F2AB5-FC62-429D-9109-7C5AC2817B08}" type="presOf" srcId="{8F88468D-FEF4-40B6-9B00-4B222A497459}" destId="{FDB58C76-AF86-4143-853C-54BA5E2DC87B}" srcOrd="0" destOrd="0" presId="urn:microsoft.com/office/officeart/2016/7/layout/BasicLinearProcessNumbered"/>
    <dgm:cxn modelId="{8480F5BB-94FF-4348-8B24-1AB29F0DBAF8}" srcId="{8F88468D-FEF4-40B6-9B00-4B222A497459}" destId="{98F25303-6D0D-4B05-865F-6D200606A206}" srcOrd="1" destOrd="0" parTransId="{D30E87BB-5506-45F2-91B6-E449BD026D8C}" sibTransId="{818CF8CA-DFBD-4502-B8CB-9912BC39CF1D}"/>
    <dgm:cxn modelId="{7202B1BC-E248-480D-BF36-6285770C849B}" type="presOf" srcId="{1CA88CCA-DF41-4698-9938-F45EEA852AEE}" destId="{235383B7-BB61-4D3D-9E2F-2B85B714988B}" srcOrd="0" destOrd="0" presId="urn:microsoft.com/office/officeart/2016/7/layout/BasicLinearProcessNumbered"/>
    <dgm:cxn modelId="{56BC65BE-D2FE-4B24-9258-A124E8FAEF7A}" type="presOf" srcId="{5DADF680-D3BF-462E-B06B-7848C0D9AF50}" destId="{A17D976B-6B25-42C6-BF21-AEF9565E1AAB}" srcOrd="0" destOrd="0" presId="urn:microsoft.com/office/officeart/2016/7/layout/BasicLinearProcessNumbered"/>
    <dgm:cxn modelId="{46B3D1CA-EA7C-4367-B451-53E4EC2BC4EC}" type="presOf" srcId="{98F25303-6D0D-4B05-865F-6D200606A206}" destId="{7E658D3A-EC57-4952-A548-79115BC5DAC1}" srcOrd="1" destOrd="0" presId="urn:microsoft.com/office/officeart/2016/7/layout/BasicLinearProcessNumbered"/>
    <dgm:cxn modelId="{993148EB-F127-4946-9618-76B67C51DF24}" type="presOf" srcId="{F9D93443-D24C-4AB4-960F-708E3AE98DE2}" destId="{1FBB9526-679D-49BF-AAB3-5562B93EEA30}" srcOrd="1" destOrd="0" presId="urn:microsoft.com/office/officeart/2016/7/layout/BasicLinearProcessNumbered"/>
    <dgm:cxn modelId="{A9E66EEF-8D46-4F50-8966-A5E09422EDE1}" type="presOf" srcId="{818CF8CA-DFBD-4502-B8CB-9912BC39CF1D}" destId="{58868FDB-D5F0-4921-9A20-8F7973851CAD}" srcOrd="0" destOrd="0" presId="urn:microsoft.com/office/officeart/2016/7/layout/BasicLinearProcessNumbered"/>
    <dgm:cxn modelId="{EEB52FF3-A3FE-4F0D-9F88-AF3349E6D007}" srcId="{8F88468D-FEF4-40B6-9B00-4B222A497459}" destId="{40DE7A1E-D851-4853-89AF-1976C9003DD8}" srcOrd="0" destOrd="0" parTransId="{91330FBB-A247-49CA-8E84-498AA91090CD}" sibTransId="{1CA88CCA-DF41-4698-9938-F45EEA852AEE}"/>
    <dgm:cxn modelId="{4B1AEBF3-4F7B-4370-BCAE-289FDE352E47}" type="presOf" srcId="{40DE7A1E-D851-4853-89AF-1976C9003DD8}" destId="{251CCFE0-704F-4964-AD8A-C728AD26CF90}" srcOrd="0" destOrd="0" presId="urn:microsoft.com/office/officeart/2016/7/layout/BasicLinearProcessNumbered"/>
    <dgm:cxn modelId="{0FA4F313-0DAB-44AC-8F34-252C74DC7A53}" type="presParOf" srcId="{FDB58C76-AF86-4143-853C-54BA5E2DC87B}" destId="{4C632730-86DF-4685-875B-D360E9A0D141}" srcOrd="0" destOrd="0" presId="urn:microsoft.com/office/officeart/2016/7/layout/BasicLinearProcessNumbered"/>
    <dgm:cxn modelId="{FD6FF0B5-F4E1-44FD-A4B0-4A2F46496ACA}" type="presParOf" srcId="{4C632730-86DF-4685-875B-D360E9A0D141}" destId="{251CCFE0-704F-4964-AD8A-C728AD26CF90}" srcOrd="0" destOrd="0" presId="urn:microsoft.com/office/officeart/2016/7/layout/BasicLinearProcessNumbered"/>
    <dgm:cxn modelId="{F8D08CA1-5CD1-49AE-87FE-278ED6B0D891}" type="presParOf" srcId="{4C632730-86DF-4685-875B-D360E9A0D141}" destId="{235383B7-BB61-4D3D-9E2F-2B85B714988B}" srcOrd="1" destOrd="0" presId="urn:microsoft.com/office/officeart/2016/7/layout/BasicLinearProcessNumbered"/>
    <dgm:cxn modelId="{BF6D16CC-72FC-413E-9DEA-5BC66E6E064C}" type="presParOf" srcId="{4C632730-86DF-4685-875B-D360E9A0D141}" destId="{0F02B6A8-97F4-414F-9A17-858AC2B61B42}" srcOrd="2" destOrd="0" presId="urn:microsoft.com/office/officeart/2016/7/layout/BasicLinearProcessNumbered"/>
    <dgm:cxn modelId="{76FF46E8-0341-48FB-8862-46F54D55A27D}" type="presParOf" srcId="{4C632730-86DF-4685-875B-D360E9A0D141}" destId="{FEE485AF-AB6C-4BC5-A442-0F3AB5423A94}" srcOrd="3" destOrd="0" presId="urn:microsoft.com/office/officeart/2016/7/layout/BasicLinearProcessNumbered"/>
    <dgm:cxn modelId="{15FEB6B0-7DCF-400F-BA8D-8BE7E920B95A}" type="presParOf" srcId="{FDB58C76-AF86-4143-853C-54BA5E2DC87B}" destId="{F2E1B410-AD67-4526-8C7F-462FDA957AB2}" srcOrd="1" destOrd="0" presId="urn:microsoft.com/office/officeart/2016/7/layout/BasicLinearProcessNumbered"/>
    <dgm:cxn modelId="{FD62DE58-7239-437A-95D8-A68E9488A691}" type="presParOf" srcId="{FDB58C76-AF86-4143-853C-54BA5E2DC87B}" destId="{174D7636-BBEA-4E64-B20C-E71CA1DC0F94}" srcOrd="2" destOrd="0" presId="urn:microsoft.com/office/officeart/2016/7/layout/BasicLinearProcessNumbered"/>
    <dgm:cxn modelId="{3C11F056-C10D-467D-8ED9-1EA76F92A6F1}" type="presParOf" srcId="{174D7636-BBEA-4E64-B20C-E71CA1DC0F94}" destId="{0C1FACF8-EF2F-469A-B6A4-DE0DE088B5E0}" srcOrd="0" destOrd="0" presId="urn:microsoft.com/office/officeart/2016/7/layout/BasicLinearProcessNumbered"/>
    <dgm:cxn modelId="{8C75A95B-033F-4CF0-8DFE-2621A7F30753}" type="presParOf" srcId="{174D7636-BBEA-4E64-B20C-E71CA1DC0F94}" destId="{58868FDB-D5F0-4921-9A20-8F7973851CAD}" srcOrd="1" destOrd="0" presId="urn:microsoft.com/office/officeart/2016/7/layout/BasicLinearProcessNumbered"/>
    <dgm:cxn modelId="{A9B56103-4D41-48F7-BE7A-F7638765282E}" type="presParOf" srcId="{174D7636-BBEA-4E64-B20C-E71CA1DC0F94}" destId="{2D1715B4-0E5A-4687-BED3-6301DDFF47B4}" srcOrd="2" destOrd="0" presId="urn:microsoft.com/office/officeart/2016/7/layout/BasicLinearProcessNumbered"/>
    <dgm:cxn modelId="{EC4716BD-2313-4F7A-AD06-C9DBE354F46F}" type="presParOf" srcId="{174D7636-BBEA-4E64-B20C-E71CA1DC0F94}" destId="{7E658D3A-EC57-4952-A548-79115BC5DAC1}" srcOrd="3" destOrd="0" presId="urn:microsoft.com/office/officeart/2016/7/layout/BasicLinearProcessNumbered"/>
    <dgm:cxn modelId="{534507BF-D8DB-46F4-8A9D-A01F6C6F46EF}" type="presParOf" srcId="{FDB58C76-AF86-4143-853C-54BA5E2DC87B}" destId="{54F3EADB-6F43-45B0-AFE8-917EB788AE7D}" srcOrd="3" destOrd="0" presId="urn:microsoft.com/office/officeart/2016/7/layout/BasicLinearProcessNumbered"/>
    <dgm:cxn modelId="{2166FABC-F990-471A-8EE5-4985CB2D8407}" type="presParOf" srcId="{FDB58C76-AF86-4143-853C-54BA5E2DC87B}" destId="{3DD2F6F2-F5F7-4431-BC8C-958BA6C70990}" srcOrd="4" destOrd="0" presId="urn:microsoft.com/office/officeart/2016/7/layout/BasicLinearProcessNumbered"/>
    <dgm:cxn modelId="{0EA8DC53-3315-4BD0-AF02-501A905A8C2D}" type="presParOf" srcId="{3DD2F6F2-F5F7-4431-BC8C-958BA6C70990}" destId="{54C29739-9A10-424B-AAF5-2DEFFFE9C097}" srcOrd="0" destOrd="0" presId="urn:microsoft.com/office/officeart/2016/7/layout/BasicLinearProcessNumbered"/>
    <dgm:cxn modelId="{D6449518-C5B5-4DA9-BE5D-8E1F8612737D}" type="presParOf" srcId="{3DD2F6F2-F5F7-4431-BC8C-958BA6C70990}" destId="{A17D976B-6B25-42C6-BF21-AEF9565E1AAB}" srcOrd="1" destOrd="0" presId="urn:microsoft.com/office/officeart/2016/7/layout/BasicLinearProcessNumbered"/>
    <dgm:cxn modelId="{3D99E8DB-EC7C-4796-8E90-F833B33520FA}" type="presParOf" srcId="{3DD2F6F2-F5F7-4431-BC8C-958BA6C70990}" destId="{D35C2D93-F4CB-4955-B9B2-DF31DA419686}" srcOrd="2" destOrd="0" presId="urn:microsoft.com/office/officeart/2016/7/layout/BasicLinearProcessNumbered"/>
    <dgm:cxn modelId="{CC185570-45EA-45B9-BEA5-710D1E7A1927}" type="presParOf" srcId="{3DD2F6F2-F5F7-4431-BC8C-958BA6C70990}" destId="{1FBB9526-679D-49BF-AAB3-5562B93EEA3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F7DA70-5FE5-4B80-B70C-7BBD327B58C6}">
      <dsp:nvSpPr>
        <dsp:cNvPr id="0" name=""/>
        <dsp:cNvSpPr/>
      </dsp:nvSpPr>
      <dsp:spPr>
        <a:xfrm>
          <a:off x="1531964" y="1847"/>
          <a:ext cx="1972128" cy="128188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Online learning platforms struggle to achieve high student satisfaction.</a:t>
          </a:r>
        </a:p>
      </dsp:txBody>
      <dsp:txXfrm>
        <a:off x="1594540" y="64423"/>
        <a:ext cx="1846976" cy="1156731"/>
      </dsp:txXfrm>
    </dsp:sp>
    <dsp:sp modelId="{F69BF8BA-407E-4761-B30A-24AEAABAF0CC}">
      <dsp:nvSpPr>
        <dsp:cNvPr id="0" name=""/>
        <dsp:cNvSpPr/>
      </dsp:nvSpPr>
      <dsp:spPr>
        <a:xfrm>
          <a:off x="806942" y="642789"/>
          <a:ext cx="3422172" cy="3422172"/>
        </a:xfrm>
        <a:custGeom>
          <a:avLst/>
          <a:gdLst/>
          <a:ahLst/>
          <a:cxnLst/>
          <a:rect l="0" t="0" r="0" b="0"/>
          <a:pathLst>
            <a:path>
              <a:moveTo>
                <a:pt x="2962409" y="544035"/>
              </a:moveTo>
              <a:arcTo wR="1711086" hR="1711086" stAng="19019746" swAng="2304159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D00426-B776-45F5-88C2-781905A891C1}">
      <dsp:nvSpPr>
        <dsp:cNvPr id="0" name=""/>
        <dsp:cNvSpPr/>
      </dsp:nvSpPr>
      <dsp:spPr>
        <a:xfrm>
          <a:off x="3013808" y="2568477"/>
          <a:ext cx="1972128" cy="128188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Satisfaction affects course completion, enrollment, and reputation.</a:t>
          </a:r>
        </a:p>
      </dsp:txBody>
      <dsp:txXfrm>
        <a:off x="3076384" y="2631053"/>
        <a:ext cx="1846976" cy="1156731"/>
      </dsp:txXfrm>
    </dsp:sp>
    <dsp:sp modelId="{8C65A2A8-2E3C-4A96-92F6-BD1C430054AC}">
      <dsp:nvSpPr>
        <dsp:cNvPr id="0" name=""/>
        <dsp:cNvSpPr/>
      </dsp:nvSpPr>
      <dsp:spPr>
        <a:xfrm>
          <a:off x="806942" y="642789"/>
          <a:ext cx="3422172" cy="3422172"/>
        </a:xfrm>
        <a:custGeom>
          <a:avLst/>
          <a:gdLst/>
          <a:ahLst/>
          <a:cxnLst/>
          <a:rect l="0" t="0" r="0" b="0"/>
          <a:pathLst>
            <a:path>
              <a:moveTo>
                <a:pt x="2236769" y="3339420"/>
              </a:moveTo>
              <a:arcTo wR="1711086" hR="1711086" stAng="4326486" swAng="2147028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575570-7C3C-40A0-9F10-5B38105A074C}">
      <dsp:nvSpPr>
        <dsp:cNvPr id="0" name=""/>
        <dsp:cNvSpPr/>
      </dsp:nvSpPr>
      <dsp:spPr>
        <a:xfrm>
          <a:off x="50120" y="2568477"/>
          <a:ext cx="1972128" cy="128188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Understanding course difficulty and certificate type can help improve design.</a:t>
          </a:r>
        </a:p>
      </dsp:txBody>
      <dsp:txXfrm>
        <a:off x="112696" y="2631053"/>
        <a:ext cx="1846976" cy="1156731"/>
      </dsp:txXfrm>
    </dsp:sp>
    <dsp:sp modelId="{B86F0D9E-791E-4582-ABA9-4D93D5E8A510}">
      <dsp:nvSpPr>
        <dsp:cNvPr id="0" name=""/>
        <dsp:cNvSpPr/>
      </dsp:nvSpPr>
      <dsp:spPr>
        <a:xfrm>
          <a:off x="806942" y="642789"/>
          <a:ext cx="3422172" cy="3422172"/>
        </a:xfrm>
        <a:custGeom>
          <a:avLst/>
          <a:gdLst/>
          <a:ahLst/>
          <a:cxnLst/>
          <a:rect l="0" t="0" r="0" b="0"/>
          <a:pathLst>
            <a:path>
              <a:moveTo>
                <a:pt x="5515" y="1573812"/>
              </a:moveTo>
              <a:arcTo wR="1711086" hR="1711086" stAng="11076094" swAng="2304159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0AB8A8-0621-463D-BE07-6A7235B113C3}">
      <dsp:nvSpPr>
        <dsp:cNvPr id="0" name=""/>
        <dsp:cNvSpPr/>
      </dsp:nvSpPr>
      <dsp:spPr>
        <a:xfrm>
          <a:off x="520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FD0FB3-07B4-4491-BEFB-059BE2919965}">
      <dsp:nvSpPr>
        <dsp:cNvPr id="0" name=""/>
        <dsp:cNvSpPr/>
      </dsp:nvSpPr>
      <dsp:spPr>
        <a:xfrm>
          <a:off x="25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- Data from an online learning platform.</a:t>
          </a:r>
        </a:p>
      </dsp:txBody>
      <dsp:txXfrm>
        <a:off x="25435" y="2276522"/>
        <a:ext cx="1800000" cy="720000"/>
      </dsp:txXfrm>
    </dsp:sp>
    <dsp:sp modelId="{5AA47D7C-4B90-42CD-9923-835E6FD01728}">
      <dsp:nvSpPr>
        <dsp:cNvPr id="0" name=""/>
        <dsp:cNvSpPr/>
      </dsp:nvSpPr>
      <dsp:spPr>
        <a:xfrm>
          <a:off x="2635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4E201F-5DB0-461E-9602-C9183E6E2CD8}">
      <dsp:nvSpPr>
        <dsp:cNvPr id="0" name=""/>
        <dsp:cNvSpPr/>
      </dsp:nvSpPr>
      <dsp:spPr>
        <a:xfrm>
          <a:off x="2140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- Course Difficulty Levels: Advanced, Beginner, Intermediate, Mixed.</a:t>
          </a:r>
        </a:p>
      </dsp:txBody>
      <dsp:txXfrm>
        <a:off x="2140435" y="2276522"/>
        <a:ext cx="1800000" cy="720000"/>
      </dsp:txXfrm>
    </dsp:sp>
    <dsp:sp modelId="{C60B5EA6-F1A6-4549-86BB-A7A2A6B53A2B}">
      <dsp:nvSpPr>
        <dsp:cNvPr id="0" name=""/>
        <dsp:cNvSpPr/>
      </dsp:nvSpPr>
      <dsp:spPr>
        <a:xfrm>
          <a:off x="4750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C20B0-5C48-4618-B78B-383EB4B69257}">
      <dsp:nvSpPr>
        <dsp:cNvPr id="0" name=""/>
        <dsp:cNvSpPr/>
      </dsp:nvSpPr>
      <dsp:spPr>
        <a:xfrm>
          <a:off x="4255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- Certificate Types: COURSE, PROFESSIONAL CERTIFICATE, SPECIALIZATION.</a:t>
          </a:r>
        </a:p>
      </dsp:txBody>
      <dsp:txXfrm>
        <a:off x="4255435" y="2276522"/>
        <a:ext cx="1800000" cy="720000"/>
      </dsp:txXfrm>
    </dsp:sp>
    <dsp:sp modelId="{57EE1995-0FA4-4E79-8CF3-35C72F2F8AC3}">
      <dsp:nvSpPr>
        <dsp:cNvPr id="0" name=""/>
        <dsp:cNvSpPr/>
      </dsp:nvSpPr>
      <dsp:spPr>
        <a:xfrm>
          <a:off x="6865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F6BD3-4E53-43A5-B3C1-CC1ECDBAF0B7}">
      <dsp:nvSpPr>
        <dsp:cNvPr id="0" name=""/>
        <dsp:cNvSpPr/>
      </dsp:nvSpPr>
      <dsp:spPr>
        <a:xfrm>
          <a:off x="6370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- Ratings are on a 1-5 scale.</a:t>
          </a:r>
        </a:p>
      </dsp:txBody>
      <dsp:txXfrm>
        <a:off x="6370435" y="2276522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1CCFE0-704F-4964-AD8A-C728AD26CF90}">
      <dsp:nvSpPr>
        <dsp:cNvPr id="0" name=""/>
        <dsp:cNvSpPr/>
      </dsp:nvSpPr>
      <dsp:spPr>
        <a:xfrm>
          <a:off x="0" y="1633182"/>
          <a:ext cx="1562538" cy="218755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822" tIns="330200" rIns="121822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Provide additional support for advanced courses.</a:t>
          </a:r>
        </a:p>
      </dsp:txBody>
      <dsp:txXfrm>
        <a:off x="0" y="2464453"/>
        <a:ext cx="1562538" cy="1312532"/>
      </dsp:txXfrm>
    </dsp:sp>
    <dsp:sp modelId="{235383B7-BB61-4D3D-9E2F-2B85B714988B}">
      <dsp:nvSpPr>
        <dsp:cNvPr id="0" name=""/>
        <dsp:cNvSpPr/>
      </dsp:nvSpPr>
      <dsp:spPr>
        <a:xfrm>
          <a:off x="453136" y="1851938"/>
          <a:ext cx="656266" cy="656266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165" tIns="12700" rIns="51165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1</a:t>
          </a:r>
        </a:p>
      </dsp:txBody>
      <dsp:txXfrm>
        <a:off x="549244" y="1948046"/>
        <a:ext cx="464050" cy="464050"/>
      </dsp:txXfrm>
    </dsp:sp>
    <dsp:sp modelId="{0F02B6A8-97F4-414F-9A17-858AC2B61B42}">
      <dsp:nvSpPr>
        <dsp:cNvPr id="0" name=""/>
        <dsp:cNvSpPr/>
      </dsp:nvSpPr>
      <dsp:spPr>
        <a:xfrm>
          <a:off x="0" y="3820665"/>
          <a:ext cx="1562538" cy="72"/>
        </a:xfrm>
        <a:prstGeom prst="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1FACF8-EF2F-469A-B6A4-DE0DE088B5E0}">
      <dsp:nvSpPr>
        <dsp:cNvPr id="0" name=""/>
        <dsp:cNvSpPr/>
      </dsp:nvSpPr>
      <dsp:spPr>
        <a:xfrm>
          <a:off x="1718792" y="1633182"/>
          <a:ext cx="1562538" cy="2187554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822" tIns="330200" rIns="121822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Improve engagement in specialization courses.</a:t>
          </a:r>
        </a:p>
      </dsp:txBody>
      <dsp:txXfrm>
        <a:off x="1718792" y="2464453"/>
        <a:ext cx="1562538" cy="1312532"/>
      </dsp:txXfrm>
    </dsp:sp>
    <dsp:sp modelId="{58868FDB-D5F0-4921-9A20-8F7973851CAD}">
      <dsp:nvSpPr>
        <dsp:cNvPr id="0" name=""/>
        <dsp:cNvSpPr/>
      </dsp:nvSpPr>
      <dsp:spPr>
        <a:xfrm>
          <a:off x="2171928" y="1851938"/>
          <a:ext cx="656266" cy="656266"/>
        </a:xfrm>
        <a:prstGeom prst="ellipse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165" tIns="12700" rIns="51165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2</a:t>
          </a:r>
        </a:p>
      </dsp:txBody>
      <dsp:txXfrm>
        <a:off x="2268036" y="1948046"/>
        <a:ext cx="464050" cy="464050"/>
      </dsp:txXfrm>
    </dsp:sp>
    <dsp:sp modelId="{2D1715B4-0E5A-4687-BED3-6301DDFF47B4}">
      <dsp:nvSpPr>
        <dsp:cNvPr id="0" name=""/>
        <dsp:cNvSpPr/>
      </dsp:nvSpPr>
      <dsp:spPr>
        <a:xfrm>
          <a:off x="1718792" y="3820665"/>
          <a:ext cx="1562538" cy="72"/>
        </a:xfrm>
        <a:prstGeom prst="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C29739-9A10-424B-AAF5-2DEFFFE9C097}">
      <dsp:nvSpPr>
        <dsp:cNvPr id="0" name=""/>
        <dsp:cNvSpPr/>
      </dsp:nvSpPr>
      <dsp:spPr>
        <a:xfrm>
          <a:off x="3437585" y="1633182"/>
          <a:ext cx="1562538" cy="2187554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822" tIns="330200" rIns="121822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Conduct further studies, including demographic analysis.</a:t>
          </a:r>
        </a:p>
      </dsp:txBody>
      <dsp:txXfrm>
        <a:off x="3437585" y="2464453"/>
        <a:ext cx="1562538" cy="1312532"/>
      </dsp:txXfrm>
    </dsp:sp>
    <dsp:sp modelId="{A17D976B-6B25-42C6-BF21-AEF9565E1AAB}">
      <dsp:nvSpPr>
        <dsp:cNvPr id="0" name=""/>
        <dsp:cNvSpPr/>
      </dsp:nvSpPr>
      <dsp:spPr>
        <a:xfrm>
          <a:off x="3890721" y="1851938"/>
          <a:ext cx="656266" cy="656266"/>
        </a:xfrm>
        <a:prstGeom prst="ellipse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165" tIns="12700" rIns="51165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3</a:t>
          </a:r>
        </a:p>
      </dsp:txBody>
      <dsp:txXfrm>
        <a:off x="3986829" y="1948046"/>
        <a:ext cx="464050" cy="464050"/>
      </dsp:txXfrm>
    </dsp:sp>
    <dsp:sp modelId="{D35C2D93-F4CB-4955-B9B2-DF31DA419686}">
      <dsp:nvSpPr>
        <dsp:cNvPr id="0" name=""/>
        <dsp:cNvSpPr/>
      </dsp:nvSpPr>
      <dsp:spPr>
        <a:xfrm>
          <a:off x="3437585" y="3820665"/>
          <a:ext cx="1562538" cy="72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66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95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54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11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59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230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76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31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49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21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24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1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3BCEA90-F7D5-4EC1-9BE2-5A49A20F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48F91B-FA65-4A06-A177-8CCF7EBC8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9133808" cy="6195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Floating Numbers And Letters On Top Of A Book">
            <a:extLst>
              <a:ext uri="{FF2B5EF4-FFF2-40B4-BE49-F238E27FC236}">
                <a16:creationId xmlns:a16="http://schemas.microsoft.com/office/drawing/2014/main" id="{264F3861-DEA1-82C4-5D50-AAF9820A1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 amt="30000"/>
          </a:blip>
          <a:srcRect l="7270" r="17516" b="-1"/>
          <a:stretch/>
        </p:blipFill>
        <p:spPr>
          <a:xfrm>
            <a:off x="430208" y="0"/>
            <a:ext cx="8283585" cy="6195072"/>
          </a:xfrm>
          <a:prstGeom prst="rect">
            <a:avLst/>
          </a:prstGeom>
        </p:spPr>
      </p:pic>
      <p:sp>
        <p:nvSpPr>
          <p:cNvPr id="20" name="Graphic 14">
            <a:extLst>
              <a:ext uri="{FF2B5EF4-FFF2-40B4-BE49-F238E27FC236}">
                <a16:creationId xmlns:a16="http://schemas.microsoft.com/office/drawing/2014/main" id="{2CF7CF5F-D747-47B3-80B1-839275044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0" y="-2"/>
            <a:ext cx="20574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2068" y="2236252"/>
            <a:ext cx="2963332" cy="127371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n-lt"/>
              </a:rPr>
              <a:t>The Impact of Course Difficulty and Certificate Type on Student Ratings in Online Education</a:t>
            </a:r>
          </a:p>
        </p:txBody>
      </p:sp>
      <p:sp>
        <p:nvSpPr>
          <p:cNvPr id="22" name="Graphic 14">
            <a:extLst>
              <a:ext uri="{FF2B5EF4-FFF2-40B4-BE49-F238E27FC236}">
                <a16:creationId xmlns:a16="http://schemas.microsoft.com/office/drawing/2014/main" id="{820B6604-1FF9-43F5-AC47-3D41CB2F5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86600" y="4111379"/>
            <a:ext cx="20574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9534" y="3801533"/>
            <a:ext cx="3403600" cy="2246842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Surendar N. Reddy</a:t>
            </a:r>
          </a:p>
          <a:p>
            <a:r>
              <a:rPr lang="en-US" sz="1800" dirty="0">
                <a:solidFill>
                  <a:schemeClr val="bg1"/>
                </a:solidFill>
              </a:rPr>
              <a:t>DeVos Graduate School, Northwood University</a:t>
            </a:r>
          </a:p>
          <a:p>
            <a:r>
              <a:rPr lang="en-US" sz="1800" dirty="0">
                <a:solidFill>
                  <a:schemeClr val="bg1"/>
                </a:solidFill>
              </a:rPr>
              <a:t>MTH 650: Introduction to Data Analytics</a:t>
            </a:r>
          </a:p>
          <a:p>
            <a:r>
              <a:rPr lang="en-US" sz="1800" dirty="0">
                <a:solidFill>
                  <a:schemeClr val="bg1"/>
                </a:solidFill>
              </a:rPr>
              <a:t>Dr. </a:t>
            </a:r>
            <a:r>
              <a:rPr lang="en-US" sz="1800" dirty="0" err="1">
                <a:solidFill>
                  <a:schemeClr val="bg1"/>
                </a:solidFill>
              </a:rPr>
              <a:t>Itauma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Itauma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March 2nd, 2025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8779F6-5395-4B82-BDCB-4ADF6A5B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29" y="685797"/>
            <a:ext cx="89154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raphic 14">
            <a:extLst>
              <a:ext uri="{FF2B5EF4-FFF2-40B4-BE49-F238E27FC236}">
                <a16:creationId xmlns:a16="http://schemas.microsoft.com/office/drawing/2014/main" id="{CE1108CD-786E-4304-9504-9C5AD6482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7086600" y="-1"/>
            <a:ext cx="20574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0191CD-D48F-4F7A-8077-0380603A2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4846" y="6172201"/>
            <a:ext cx="89154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62A65-6491-CDC3-5541-086F30B517DA}"/>
              </a:ext>
            </a:extLst>
          </p:cNvPr>
          <p:cNvSpPr txBox="1"/>
          <p:nvPr/>
        </p:nvSpPr>
        <p:spPr>
          <a:xfrm>
            <a:off x="905934" y="973667"/>
            <a:ext cx="7518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Thankyou! </a:t>
            </a:r>
          </a:p>
          <a:p>
            <a:r>
              <a:rPr lang="en-US" sz="9600" dirty="0"/>
              <a:t> </a:t>
            </a:r>
            <a:r>
              <a:rPr lang="en-US" sz="2800" dirty="0"/>
              <a:t>-</a:t>
            </a:r>
            <a:r>
              <a:rPr lang="en-US" sz="3200" dirty="0"/>
              <a:t>By Surendar Reddy</a:t>
            </a:r>
          </a:p>
        </p:txBody>
      </p:sp>
    </p:spTree>
    <p:extLst>
      <p:ext uri="{BB962C8B-B14F-4D97-AF65-F5344CB8AC3E}">
        <p14:creationId xmlns:p14="http://schemas.microsoft.com/office/powerpoint/2010/main" val="2684179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509" y="723898"/>
            <a:ext cx="4501582" cy="1495425"/>
          </a:xfrm>
        </p:spPr>
        <p:txBody>
          <a:bodyPr>
            <a:normAutofit/>
          </a:bodyPr>
          <a:lstStyle/>
          <a:p>
            <a:r>
              <a:rPr lang="en-US" sz="350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510" y="2405067"/>
            <a:ext cx="4501582" cy="3729034"/>
          </a:xfrm>
        </p:spPr>
        <p:txBody>
          <a:bodyPr>
            <a:normAutofit/>
          </a:bodyPr>
          <a:lstStyle/>
          <a:p>
            <a:r>
              <a:rPr lang="en-US" sz="1700"/>
              <a:t>- Online education is rapidly growing.</a:t>
            </a:r>
          </a:p>
          <a:p>
            <a:r>
              <a:rPr lang="en-US" sz="1700"/>
              <a:t>- Course ratings influence enrollment and retention.</a:t>
            </a:r>
          </a:p>
          <a:p>
            <a:r>
              <a:rPr lang="en-US" sz="1700"/>
              <a:t>- Study examines impact of course difficulty and certificate type on student ratings.</a:t>
            </a:r>
          </a:p>
          <a:p>
            <a:r>
              <a:rPr lang="en-US" sz="1700"/>
              <a:t>- Findings help improve course design and student satisfaction.</a:t>
            </a: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9956B5A7-EE1E-9191-7C9F-BC7D7A9D58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724" r="6830" b="-1"/>
          <a:stretch/>
        </p:blipFill>
        <p:spPr>
          <a:xfrm>
            <a:off x="5399580" y="10"/>
            <a:ext cx="3744420" cy="6857990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3394DA-E684-47C2-9020-13225823F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06443"/>
          </a:xfrm>
        </p:spPr>
        <p:txBody>
          <a:bodyPr>
            <a:normAutofit/>
          </a:bodyPr>
          <a:lstStyle/>
          <a:p>
            <a:r>
              <a:rPr lang="en-US" sz="3500"/>
              <a:t>Problem Statement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CA694F-D870-7248-2E7A-50BF864AB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319" r="25118" b="-2"/>
          <a:stretch/>
        </p:blipFill>
        <p:spPr>
          <a:xfrm>
            <a:off x="5991969" y="1904282"/>
            <a:ext cx="2567320" cy="422480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40A2B4-DC11-47AB-7339-36BDF6724F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7642755"/>
              </p:ext>
            </p:extLst>
          </p:nvPr>
        </p:nvGraphicFramePr>
        <p:xfrm>
          <a:off x="628650" y="1825625"/>
          <a:ext cx="5036058" cy="4303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Dataset Description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6A8DB5F-8FE4-62D9-7FAF-8CA86115D0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2438842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US" sz="3100"/>
              <a:t>Research Steps</a:t>
            </a:r>
          </a:p>
        </p:txBody>
      </p:sp>
      <p:pic>
        <p:nvPicPr>
          <p:cNvPr id="18" name="Picture 17" descr="Graph">
            <a:extLst>
              <a:ext uri="{FF2B5EF4-FFF2-40B4-BE49-F238E27FC236}">
                <a16:creationId xmlns:a16="http://schemas.microsoft.com/office/drawing/2014/main" id="{661FA173-DE41-7105-B6E3-A0B7D7DD89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536" b="17536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r>
              <a:rPr lang="en-US" sz="1600" dirty="0"/>
              <a:t>1. Data Collection: Gathered course ratings, difficulty levels, and certificate types.</a:t>
            </a:r>
          </a:p>
          <a:p>
            <a:r>
              <a:rPr lang="en-US" sz="1600" dirty="0"/>
              <a:t>2. Data Cleaning: Checked for accuracy, removed missing values and outliers.</a:t>
            </a:r>
          </a:p>
          <a:p>
            <a:r>
              <a:rPr lang="en-US" sz="1600" dirty="0"/>
              <a:t>3. Exploratory Data Analysis (EDA): Used histograms, boxplots, and statistics.</a:t>
            </a:r>
          </a:p>
          <a:p>
            <a:r>
              <a:rPr lang="en-US" sz="1600" dirty="0"/>
              <a:t>4. Analysis: Identified trends in student ratings.</a:t>
            </a:r>
          </a:p>
          <a:p>
            <a:r>
              <a:rPr lang="en-US" sz="1600" dirty="0"/>
              <a:t>5. Interpretation: Derived insights and recommendations.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509" y="723898"/>
            <a:ext cx="4501582" cy="1495425"/>
          </a:xfrm>
        </p:spPr>
        <p:txBody>
          <a:bodyPr>
            <a:normAutofit/>
          </a:bodyPr>
          <a:lstStyle/>
          <a:p>
            <a:r>
              <a:rPr lang="en-US" sz="3500"/>
              <a:t>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510" y="2405067"/>
            <a:ext cx="4501582" cy="3729034"/>
          </a:xfrm>
        </p:spPr>
        <p:txBody>
          <a:bodyPr>
            <a:normAutofit/>
          </a:bodyPr>
          <a:lstStyle/>
          <a:p>
            <a:r>
              <a:rPr lang="en-US" sz="1700"/>
              <a:t>- Beginner and Mixed courses have highest ratings (~4.7), while Advanced courses show variation.</a:t>
            </a:r>
          </a:p>
          <a:p>
            <a:r>
              <a:rPr lang="en-US" sz="1700"/>
              <a:t>- 'COURSE' has highest rating (~4.71), 'SPECIALIZATION' has lowest (~4.62).</a:t>
            </a:r>
          </a:p>
          <a:p>
            <a:r>
              <a:rPr lang="en-US" sz="1700"/>
              <a:t>- Boxplots show 'COURSE' has more outliers, indicating varied student experiences.</a:t>
            </a:r>
          </a:p>
        </p:txBody>
      </p:sp>
      <p:pic>
        <p:nvPicPr>
          <p:cNvPr id="16" name="Picture 15" descr="Graph">
            <a:extLst>
              <a:ext uri="{FF2B5EF4-FFF2-40B4-BE49-F238E27FC236}">
                <a16:creationId xmlns:a16="http://schemas.microsoft.com/office/drawing/2014/main" id="{9D00246C-3B62-41D0-BE01-55FB55FBB9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305" r="38571"/>
          <a:stretch/>
        </p:blipFill>
        <p:spPr>
          <a:xfrm>
            <a:off x="5399580" y="10"/>
            <a:ext cx="3744420" cy="6857990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Hologram from iPad">
            <a:extLst>
              <a:ext uri="{FF2B5EF4-FFF2-40B4-BE49-F238E27FC236}">
                <a16:creationId xmlns:a16="http://schemas.microsoft.com/office/drawing/2014/main" id="{E3A44620-20BF-C859-5D3D-5028C9A4FC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53" r="23358" b="-1"/>
          <a:stretch/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2866641" cy="1899912"/>
          </a:xfrm>
        </p:spPr>
        <p:txBody>
          <a:bodyPr>
            <a:normAutofit/>
          </a:bodyPr>
          <a:lstStyle/>
          <a:p>
            <a:r>
              <a:rPr lang="en-US" sz="3500"/>
              <a:t>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34201"/>
            <a:ext cx="2866641" cy="3742762"/>
          </a:xfrm>
        </p:spPr>
        <p:txBody>
          <a:bodyPr>
            <a:normAutofit/>
          </a:bodyPr>
          <a:lstStyle/>
          <a:p>
            <a:r>
              <a:rPr lang="en-US" sz="1700"/>
              <a:t>- Easier courses (Beginner, Mixed) receive higher ratings.</a:t>
            </a:r>
          </a:p>
          <a:p>
            <a:r>
              <a:rPr lang="en-US" sz="1700"/>
              <a:t>- 'COURSE' and 'PROFESSIONAL CERTIFICATE' rated higher than 'SPECIALIZATION'.</a:t>
            </a:r>
          </a:p>
          <a:p>
            <a:r>
              <a:rPr lang="en-US" sz="1700"/>
              <a:t>- Advanced courses show greater variability in ratings.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2200">
                <a:solidFill>
                  <a:srgbClr val="FFFFFF"/>
                </a:solidFill>
              </a:rPr>
              <a:t>Recommendations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A60D06-30BA-C694-32D4-3526704A1C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6023598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F9F79B-A093-478E-96B5-EE02BC93A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4610687"/>
            <a:ext cx="5558011" cy="1303020"/>
          </a:xfrm>
        </p:spPr>
        <p:txBody>
          <a:bodyPr>
            <a:normAutofit/>
          </a:bodyPr>
          <a:lstStyle/>
          <a:p>
            <a:r>
              <a:rPr lang="en-US" sz="3600" dirty="0"/>
              <a:t>Conclusion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838202"/>
            <a:ext cx="4257478" cy="3063482"/>
          </a:xfrm>
        </p:spPr>
        <p:txBody>
          <a:bodyPr anchor="ctr">
            <a:normAutofit/>
          </a:bodyPr>
          <a:lstStyle/>
          <a:p>
            <a:r>
              <a:rPr lang="en-US" sz="1350" dirty="0"/>
              <a:t>- Students prefer easier courses and simpler certificates.</a:t>
            </a:r>
          </a:p>
          <a:p>
            <a:r>
              <a:rPr lang="en-US" sz="1350" dirty="0"/>
              <a:t>- Workload and clear outcomes impact ratings.</a:t>
            </a:r>
          </a:p>
          <a:p>
            <a:r>
              <a:rPr lang="en-US" sz="1350" dirty="0"/>
              <a:t>- Addressing these issues can improve satisfaction and course completion rates.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394CD8-BD30-4B74-86F4-51FDF3383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7341" y="0"/>
            <a:ext cx="4716660" cy="3359027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C22394-EBC2-4FAF-A555-6C02D589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131570" y="3621417"/>
            <a:ext cx="0" cy="130302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7194F93-1F71-4A70-9DF1-28F18377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7460" y="4610687"/>
            <a:ext cx="1411691" cy="141169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BC0C84-DC2A-43AE-9576-0A44295E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4940" y="4506726"/>
            <a:ext cx="430807" cy="4308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</TotalTime>
  <Words>373</Words>
  <Application>Microsoft Office PowerPoint</Application>
  <PresentationFormat>On-screen Show (4:3)</PresentationFormat>
  <Paragraphs>47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2013 - 2022 Theme</vt:lpstr>
      <vt:lpstr>The Impact of Course Difficulty and Certificate Type on Student Ratings in Online Education</vt:lpstr>
      <vt:lpstr>Introduction</vt:lpstr>
      <vt:lpstr>Problem Statement</vt:lpstr>
      <vt:lpstr>Dataset Description</vt:lpstr>
      <vt:lpstr>Research Steps</vt:lpstr>
      <vt:lpstr>Data Analysis</vt:lpstr>
      <vt:lpstr>Findings</vt:lpstr>
      <vt:lpstr>Recommendations</vt:lpstr>
      <vt:lpstr>Conclusion 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Nagammagari, Surendar Reddy</cp:lastModifiedBy>
  <cp:revision>3</cp:revision>
  <dcterms:created xsi:type="dcterms:W3CDTF">2013-01-27T09:14:16Z</dcterms:created>
  <dcterms:modified xsi:type="dcterms:W3CDTF">2025-03-03T03:29:13Z</dcterms:modified>
  <cp:category/>
</cp:coreProperties>
</file>